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75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 User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08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03.xml"/><Relationship Id="rId5" Type="http://schemas.openxmlformats.org/officeDocument/2006/relationships/image" Target="../media/image16.jpe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71.xml"/><Relationship Id="rId5" Type="http://schemas.openxmlformats.org/officeDocument/2006/relationships/image" Target="../media/image4.jpe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image" Target="../media/image7.jpeg"/><Relationship Id="rId7" Type="http://schemas.openxmlformats.org/officeDocument/2006/relationships/tags" Target="../tags/tag75.xml"/><Relationship Id="rId6" Type="http://schemas.openxmlformats.org/officeDocument/2006/relationships/image" Target="../media/image6.jpeg"/><Relationship Id="rId5" Type="http://schemas.openxmlformats.org/officeDocument/2006/relationships/tags" Target="../tags/tag74.xml"/><Relationship Id="rId4" Type="http://schemas.openxmlformats.org/officeDocument/2006/relationships/image" Target="../media/image5.jpe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78.xml"/><Relationship Id="rId12" Type="http://schemas.openxmlformats.org/officeDocument/2006/relationships/image" Target="../media/image9.jpeg"/><Relationship Id="rId11" Type="http://schemas.openxmlformats.org/officeDocument/2006/relationships/tags" Target="../tags/tag77.xml"/><Relationship Id="rId10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image" Target="../media/image11.jpeg"/><Relationship Id="rId6" Type="http://schemas.openxmlformats.org/officeDocument/2006/relationships/tags" Target="../tags/tag84.xml"/><Relationship Id="rId5" Type="http://schemas.openxmlformats.org/officeDocument/2006/relationships/image" Target="../media/image10.jpeg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91.xml"/><Relationship Id="rId7" Type="http://schemas.openxmlformats.org/officeDocument/2006/relationships/image" Target="../media/image13.jpeg"/><Relationship Id="rId6" Type="http://schemas.openxmlformats.org/officeDocument/2006/relationships/tags" Target="../tags/tag90.xml"/><Relationship Id="rId5" Type="http://schemas.openxmlformats.org/officeDocument/2006/relationships/image" Target="../media/image12.jpe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image" Target="../media/image14.jpe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9.xml"/><Relationship Id="rId5" Type="http://schemas.openxmlformats.org/officeDocument/2006/relationships/image" Target="../media/image15.jpe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津沽大地之旅</a:t>
            </a:r>
            <a:endParaRPr lang="zh-CN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60000"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天津大学附属中学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高一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班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田静远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2023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年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</a:t>
            </a:r>
            <a:r>
              <a:rPr lang="zh-CN" altLang="en-US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月</a:t>
            </a:r>
            <a:endParaRPr lang="zh-CN" altLang="en-US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5085" y="965200"/>
            <a:ext cx="9799320" cy="1609725"/>
          </a:xfrm>
        </p:spPr>
        <p:txBody>
          <a:bodyPr>
            <a:normAutofit/>
          </a:bodyPr>
          <a:p>
            <a:endParaRPr lang="zh-CN" altLang="zh-CN" sz="2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315005" y="3592150"/>
            <a:ext cx="9799200" cy="1472400"/>
          </a:xfrm>
        </p:spPr>
        <p:txBody>
          <a:bodyPr>
            <a:normAutofit fontScale="35000"/>
          </a:bodyPr>
          <a:p>
            <a:pPr algn="ctr">
              <a:buClrTx/>
              <a:buSzTx/>
              <a:buNone/>
            </a:pPr>
            <a:r>
              <a:rPr lang="zh-CN" altLang="en-US" sz="6665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贴饽饽熬鱼</a:t>
            </a:r>
            <a:endParaRPr lang="zh-CN" altLang="en-US" sz="6665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 algn="ctr">
              <a:buClrTx/>
              <a:buSzTx/>
              <a:buNone/>
            </a:pPr>
            <a:r>
              <a:rPr lang="zh-CN" altLang="en-US" sz="6665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天津民间流传美食。特点是玉米面饽饽颜色金黄、底面焦脆。小鱼 味鲜香浓，鱼骨酥软</a:t>
            </a:r>
            <a:r>
              <a:rPr lang="zh-CN" altLang="en-US" sz="6665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。</a:t>
            </a:r>
            <a:endParaRPr lang="zh-CN" altLang="en-US" sz="6665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5608" name="图片 25607" descr="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21075" y="531495"/>
            <a:ext cx="5189220" cy="29044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其二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-</a:t>
            </a:r>
            <a:r>
              <a:rPr lang="zh-CN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津门文化</a:t>
            </a:r>
            <a:endParaRPr lang="zh-CN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5538" name="标题 65537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民俗文化</a:t>
            </a:r>
            <a:endParaRPr lang="zh-CN" altLang="en-US" sz="4800" b="1" dirty="0"/>
          </a:p>
        </p:txBody>
      </p:sp>
      <p:sp>
        <p:nvSpPr>
          <p:cNvPr id="65539" name="文本占位符 65538"/>
          <p:cNvSpPr/>
          <p:nvPr>
            <p:ph type="body" idx="1"/>
          </p:nvPr>
        </p:nvSpPr>
        <p:spPr>
          <a:xfrm>
            <a:off x="1919288" y="2071688"/>
            <a:ext cx="4032250" cy="452596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>
            <a:normAutofit lnSpcReduction="10000"/>
          </a:bodyPr>
          <a:p>
            <a:pPr>
              <a:lnSpc>
                <a:spcPct val="90000"/>
              </a:lnSpc>
            </a:pPr>
            <a:r>
              <a:rPr lang="zh-CN" altLang="en-US" sz="2800" b="1" dirty="0">
                <a:ea typeface="宋体" panose="02010600030101010101" pitchFamily="2" charset="-122"/>
              </a:rPr>
              <a:t>天津市是历史文化名城。天津地区早在新石器时代就有先民在此繁衍。</a:t>
            </a:r>
            <a:endParaRPr lang="zh-CN" altLang="en-US" sz="2800" b="1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ea typeface="宋体" panose="02010600030101010101" pitchFamily="2" charset="-122"/>
              </a:rPr>
              <a:t>在天津众多的民间艺术中，最具代表性的就是杨柳青木版年画，泥人张彩塑，风筝魏风筝都是我国民间艺术瑰宝。</a:t>
            </a:r>
            <a:r>
              <a:rPr lang="zh-CN" altLang="en-US" sz="2800" dirty="0">
                <a:ea typeface="宋体" panose="02010600030101010101" pitchFamily="2" charset="-122"/>
              </a:rPr>
              <a:t> </a:t>
            </a:r>
            <a:br>
              <a:rPr lang="zh-CN" altLang="en-US" sz="2800" dirty="0">
                <a:ea typeface="宋体" panose="02010600030101010101" pitchFamily="2" charset="-122"/>
              </a:rPr>
            </a:br>
            <a:endParaRPr lang="zh-CN" altLang="en-US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/>
          </a:p>
        </p:txBody>
      </p:sp>
      <p:grpSp>
        <p:nvGrpSpPr>
          <p:cNvPr id="65541" name="组合 65540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65542" name="矩形 65541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5543" name="文本框 65542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65544" name="图片 65543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3" name="图片 65552" descr="u=1084050508,488393366&amp;fm=0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538" y="1773238"/>
            <a:ext cx="2951162" cy="1870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5" name="图片 65554" descr="5702683028159084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0" y="4221163"/>
            <a:ext cx="2374900" cy="2374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54" name="图片 65553" descr="u=1145992143,4182188404&amp;fm=0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225" y="3500438"/>
            <a:ext cx="3025775" cy="1901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9634" name="标题 69633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曲艺文化</a:t>
            </a:r>
            <a:endParaRPr lang="zh-CN" altLang="en-US" sz="4800" b="1" dirty="0"/>
          </a:p>
        </p:txBody>
      </p:sp>
      <p:grpSp>
        <p:nvGrpSpPr>
          <p:cNvPr id="69635" name="组合 69634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69636" name="矩形 69635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9637" name="文本框 69636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69638" name="图片 69637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9" name="矩形 69638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pic>
        <p:nvPicPr>
          <p:cNvPr id="69640" name="图片 69639" descr="u=3710311038,2905531904&amp;fm=0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2060575"/>
            <a:ext cx="2016125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41" name="图片 69640" descr="u=3223267460,1036229495&amp;fm=0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50" y="4581525"/>
            <a:ext cx="2051050" cy="2089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42" name="矩形 69641"/>
          <p:cNvSpPr/>
          <p:nvPr/>
        </p:nvSpPr>
        <p:spPr>
          <a:xfrm>
            <a:off x="1919288" y="2205038"/>
            <a:ext cx="6553200" cy="3046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诸多曲艺形式发源、兴盛和发展的地方。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天津时调、天津快板、京东大鼓、京韵大鼓、铁片大鼓、快板书等曲艺形式是在天津形成；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而京剧、河北梆子、相声、评剧、评书、单弦、梅花大鼓、西河大鼓等是在天津兴盛和发展的。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相声和京剧更是天津曲艺的重要代表。天津著名的相声演员有：马三立、侯宝林、常宝堃、高英培、马季、冯巩、牛群、郭德纲、于谦等。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0658" name="标题 70657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租界文化</a:t>
            </a:r>
            <a:endParaRPr lang="zh-CN" altLang="en-US" sz="4800" b="1" dirty="0"/>
          </a:p>
        </p:txBody>
      </p:sp>
      <p:grpSp>
        <p:nvGrpSpPr>
          <p:cNvPr id="70659" name="组合 70658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70660" name="矩形 70659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0661" name="文本框 70660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70662" name="图片 70661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3" name="矩形 70662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sp>
        <p:nvSpPr>
          <p:cNvPr id="70666" name="矩形 70665"/>
          <p:cNvSpPr/>
          <p:nvPr/>
        </p:nvSpPr>
        <p:spPr>
          <a:xfrm>
            <a:off x="1919288" y="2205038"/>
            <a:ext cx="6553200" cy="39693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800" b="1" dirty="0">
                <a:latin typeface="Wingdings 2" panose="05020102010507070707" pitchFamily="18" charset="2"/>
                <a:ea typeface="宋体-方正超大字符集" pitchFamily="65" charset="-122"/>
              </a:rPr>
              <a:t>天津意式风情区，是意大利本国以外在世界上唯一一处大型建筑群。全区</a:t>
            </a:r>
            <a:r>
              <a:rPr lang="en-US" altLang="zh-CN" sz="2800" b="1">
                <a:latin typeface="Wingdings 2" panose="05020102010507070707" pitchFamily="18" charset="2"/>
                <a:ea typeface="宋体-方正超大字符集" pitchFamily="65" charset="-122"/>
              </a:rPr>
              <a:t>1902</a:t>
            </a:r>
            <a:r>
              <a:rPr lang="zh-CN" altLang="en-US" sz="2800" b="1" dirty="0">
                <a:latin typeface="Wingdings 2" panose="05020102010507070707" pitchFamily="18" charset="2"/>
                <a:ea typeface="宋体-方正超大字符集" pitchFamily="65" charset="-122"/>
              </a:rPr>
              <a:t>年建成，为当时意大利在中国天津的租界区，也是中国唯一的意大利租界。很多意大利租界时期留下的小洋楼和名人故居，最著名的是梁启超饮冰室，冯国璋故居，曹禺故居，华世奎故居，第一工人文化宫（原回力球馆）和意大利兵营等风貌建筑。</a:t>
            </a:r>
            <a:r>
              <a:rPr lang="zh-CN" altLang="en-US" dirty="0">
                <a:latin typeface="Wingdings 2" panose="05020102010507070707" pitchFamily="18" charset="2"/>
                <a:ea typeface="宋体-方正超大字符集" pitchFamily="65" charset="-122"/>
              </a:rPr>
              <a:t> </a:t>
            </a:r>
            <a:endParaRPr lang="zh-CN" altLang="en-US" dirty="0">
              <a:latin typeface="Wingdings 2" panose="05020102010507070707" pitchFamily="18" charset="2"/>
              <a:ea typeface="宋体-方正超大字符集" pitchFamily="65" charset="-122"/>
            </a:endParaRPr>
          </a:p>
        </p:txBody>
      </p:sp>
      <p:pic>
        <p:nvPicPr>
          <p:cNvPr id="70667" name="图片 70666" descr="u=596490209,2729765035&amp;fm=0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563" y="2349500"/>
            <a:ext cx="2160587" cy="165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669" name="图片 70668" descr="u=2427234337,3621114118&amp;fm=0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125" y="4221163"/>
            <a:ext cx="2233613" cy="1728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6802" name="标题 76801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租界文化</a:t>
            </a:r>
            <a:endParaRPr lang="zh-CN" altLang="en-US" sz="4800" b="1" dirty="0"/>
          </a:p>
        </p:txBody>
      </p:sp>
      <p:grpSp>
        <p:nvGrpSpPr>
          <p:cNvPr id="76803" name="组合 76802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76804" name="矩形 76803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6805" name="文本框 76804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sp>
        <p:nvSpPr>
          <p:cNvPr id="76807" name="矩形 76806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sp>
        <p:nvSpPr>
          <p:cNvPr id="76808" name="矩形 76807"/>
          <p:cNvSpPr/>
          <p:nvPr/>
        </p:nvSpPr>
        <p:spPr>
          <a:xfrm>
            <a:off x="1919288" y="2060575"/>
            <a:ext cx="4176712" cy="41541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天津五大道，重庆、常德、大理、睦南及马场为名的五条街道。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    汇聚着英、法、意、德、西班牙等国各式历史风貌建筑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230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多幢，名人名宅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50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余座。 历史风貌建筑呈现出丰富多样特点，例如文艺复兴式、希腊式、哥特式、浪漫主义、折衷主义以及中西合璧式等，构成了一种凝固的艺术。 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9582" name="Picture 14" descr="e7392c81a957131a386679607762f3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63" y="2060575"/>
            <a:ext cx="3924300" cy="4248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2707" name="组合 72706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72708" name="矩形 72707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2709" name="文本框 72708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72710" name="图片 72709" descr="u=884992534,2971738788&amp;fm=0&amp;gp=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1" name="矩形 72710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pic>
        <p:nvPicPr>
          <p:cNvPr id="72715" name="图片 727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3" y="1052513"/>
            <a:ext cx="4500562" cy="337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16" name="图片 72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363" y="3752850"/>
            <a:ext cx="4140200" cy="310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17" name="标题 72716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p>
            <a:endParaRPr dirty="0"/>
          </a:p>
        </p:txBody>
      </p:sp>
    </p:spTree>
  </p:cSld>
  <p:clrMapOvr>
    <a:masterClrMapping/>
  </p:clrMapOvr>
  <p:transition>
    <p:cover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66564" name="组合 66563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66565" name="矩形 66564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66" name="文本框 66565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66567" name="图片 66566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8" name="图片 665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981075"/>
            <a:ext cx="4826000" cy="361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9" name="图片 665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38" y="4149725"/>
            <a:ext cx="3492500" cy="2619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70" name="图片 665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363" y="4076700"/>
            <a:ext cx="3551237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8610" name="标题 68609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书画文化</a:t>
            </a:r>
            <a:endParaRPr lang="zh-CN" altLang="en-US" sz="4800" b="1" dirty="0"/>
          </a:p>
        </p:txBody>
      </p:sp>
      <p:grpSp>
        <p:nvGrpSpPr>
          <p:cNvPr id="68612" name="组合 68611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68613" name="矩形 68612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8614" name="文本框 68613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68615" name="图片 68614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9" name="矩形 68618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sp>
        <p:nvSpPr>
          <p:cNvPr id="68624" name="矩形 68623"/>
          <p:cNvSpPr/>
          <p:nvPr/>
        </p:nvSpPr>
        <p:spPr>
          <a:xfrm>
            <a:off x="1919288" y="2205038"/>
            <a:ext cx="8208962" cy="1938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Wingdings 2" panose="05020102010507070707" pitchFamily="18" charset="2"/>
                <a:ea typeface="楷体_GB2312" pitchFamily="49" charset="-122"/>
              </a:rPr>
              <a:t>天津绘画历史久远，康熙乾隆年间，天津画坛是正统画风的重要领地。天津书法界早期有四大家，华世奎、孟广慧、严修、赵元礼。天津书画八大家有王学仲、孙其峰、孙克纲、王颂余、萧朗、爱新觉罗溥佐、赵松涛、穆仲芹，而弘一法师李叔同的书画技艺同样精湛。</a:t>
            </a:r>
            <a:endParaRPr lang="zh-CN" altLang="en-US" sz="2400" b="1" dirty="0">
              <a:latin typeface="Wingdings 2" panose="05020102010507070707" pitchFamily="18" charset="2"/>
              <a:ea typeface="楷体_GB2312" pitchFamily="49" charset="-122"/>
            </a:endParaRPr>
          </a:p>
        </p:txBody>
      </p:sp>
      <p:pic>
        <p:nvPicPr>
          <p:cNvPr id="68626" name="图片 68625" descr="u=3467281151,901790552&amp;fm=11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4437063"/>
            <a:ext cx="2879725" cy="1911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28" name="图片 68627" descr="u=3995572145,2046773490&amp;fm=11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437063"/>
            <a:ext cx="2808288" cy="187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30" name="图片 68629" descr="u=82936617,2459900914&amp;fm=116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763" y="4587875"/>
            <a:ext cx="2665412" cy="1793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682" name="标题 71681"/>
          <p:cNvSpPr/>
          <p:nvPr>
            <p:ph type="title"/>
          </p:nvPr>
        </p:nvSpPr>
        <p:spPr>
          <a:xfrm>
            <a:off x="1919288" y="836613"/>
            <a:ext cx="8229600" cy="11430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p>
            <a:r>
              <a:rPr lang="zh-CN" altLang="en-US" sz="4800" b="1" dirty="0"/>
              <a:t>古城文化</a:t>
            </a:r>
            <a:endParaRPr lang="zh-CN" altLang="en-US" sz="4800" b="1" dirty="0"/>
          </a:p>
        </p:txBody>
      </p:sp>
      <p:grpSp>
        <p:nvGrpSpPr>
          <p:cNvPr id="71683" name="组合 71682"/>
          <p:cNvGrpSpPr/>
          <p:nvPr/>
        </p:nvGrpSpPr>
        <p:grpSpPr>
          <a:xfrm>
            <a:off x="1524000" y="0"/>
            <a:ext cx="9144000" cy="981075"/>
            <a:chOff x="0" y="0"/>
            <a:chExt cx="5760" cy="663"/>
          </a:xfrm>
        </p:grpSpPr>
        <p:sp>
          <p:nvSpPr>
            <p:cNvPr id="71684" name="矩形 71683"/>
            <p:cNvSpPr/>
            <p:nvPr/>
          </p:nvSpPr>
          <p:spPr>
            <a:xfrm>
              <a:off x="0" y="0"/>
              <a:ext cx="5760" cy="663"/>
            </a:xfrm>
            <a:prstGeom prst="rect">
              <a:avLst/>
            </a:prstGeom>
            <a:solidFill>
              <a:srgbClr val="E58F1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685" name="文本框 71684"/>
            <p:cNvSpPr txBox="1"/>
            <p:nvPr/>
          </p:nvSpPr>
          <p:spPr>
            <a:xfrm>
              <a:off x="3787" y="119"/>
              <a:ext cx="1769" cy="41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My hometown  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  <a:p>
              <a:pPr>
                <a:lnSpc>
                  <a:spcPct val="70000"/>
                </a:lnSpc>
              </a:pPr>
              <a:r>
                <a:rPr lang="en-US" altLang="zh-CN" sz="2400">
                  <a:latin typeface="Algerian" panose="04020705040A02060702" pitchFamily="82" charset="0"/>
                  <a:ea typeface="幼圆" panose="02010509060101010101" pitchFamily="49" charset="-122"/>
                </a:rPr>
                <a:t>             ----</a:t>
              </a:r>
              <a:r>
                <a:rPr lang="en-US" altLang="zh-CN" sz="2400" err="1">
                  <a:latin typeface="Algerian" panose="04020705040A02060702" pitchFamily="82" charset="0"/>
                  <a:ea typeface="幼圆" panose="02010509060101010101" pitchFamily="49" charset="-122"/>
                </a:rPr>
                <a:t>tianjin</a:t>
              </a:r>
              <a:endParaRPr lang="en-US" altLang="zh-CN" sz="2400">
                <a:latin typeface="Algerian" panose="04020705040A02060702" pitchFamily="82" charset="0"/>
                <a:ea typeface="幼圆" panose="02010509060101010101" pitchFamily="49" charset="-122"/>
              </a:endParaRPr>
            </a:p>
          </p:txBody>
        </p:sp>
      </p:grpSp>
      <p:pic>
        <p:nvPicPr>
          <p:cNvPr id="71686" name="图片 71685" descr="u=884992534,2971738788&amp;fm=0&amp;gp=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788" y="6308725"/>
            <a:ext cx="503237" cy="37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7" name="矩形 71686"/>
          <p:cNvSpPr/>
          <p:nvPr/>
        </p:nvSpPr>
        <p:spPr>
          <a:xfrm>
            <a:off x="1847850" y="2205038"/>
            <a:ext cx="6335713" cy="43926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8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lnSpc>
                <a:spcPct val="80000"/>
              </a:lnSpc>
              <a:buNone/>
            </a:pPr>
            <a:endParaRPr lang="en-US" altLang="zh-CN" sz="2400" b="1" dirty="0"/>
          </a:p>
          <a:p>
            <a:pPr lvl="0">
              <a:lnSpc>
                <a:spcPct val="80000"/>
              </a:lnSpc>
              <a:buNone/>
            </a:pPr>
            <a:endParaRPr lang="en-US" altLang="zh-CN" sz="2400" dirty="0"/>
          </a:p>
        </p:txBody>
      </p:sp>
      <p:pic>
        <p:nvPicPr>
          <p:cNvPr id="71689" name="图片 71688" descr="u=3226083611,1867571391&amp;fm=0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88" y="4437063"/>
            <a:ext cx="2303462" cy="172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0" name="图片 71689" descr="83cab81eac086473403417e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508500"/>
            <a:ext cx="2447925" cy="16906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1" name="图片 71690" descr="u=565096513,762878352&amp;fm=0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63" y="4508500"/>
            <a:ext cx="2376487" cy="178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92" name="矩形 71691"/>
          <p:cNvSpPr/>
          <p:nvPr/>
        </p:nvSpPr>
        <p:spPr>
          <a:xfrm>
            <a:off x="1919288" y="2133600"/>
            <a:ext cx="8208962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天津是著名的历史文化名城</a:t>
            </a:r>
            <a:r>
              <a:rPr lang="en-US" altLang="zh-CN" sz="2400" b="1">
                <a:latin typeface="Wingdings 2" panose="05020102010507070707" pitchFamily="18" charset="2"/>
                <a:ea typeface="宋体-方正超大字符集" pitchFamily="65" charset="-122"/>
              </a:rPr>
              <a:t>,</a:t>
            </a:r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全国级的有独乐寺、大沽口炮台、望海楼教堂、义和团吕祖堂坛口遗址等。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  <a:p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世界文化遗产的黄崖关古长城，有各种造型的烽火台</a:t>
            </a:r>
            <a:r>
              <a:rPr lang="en-US" altLang="zh-CN" sz="2400" b="1">
                <a:latin typeface="Wingdings 2" panose="05020102010507070707" pitchFamily="18" charset="2"/>
                <a:ea typeface="宋体-方正超大字符集" pitchFamily="65" charset="-122"/>
              </a:rPr>
              <a:t>20</a:t>
            </a:r>
            <a:r>
              <a:rPr lang="zh-CN" altLang="en-US" sz="2400" b="1" dirty="0">
                <a:latin typeface="Wingdings 2" panose="05020102010507070707" pitchFamily="18" charset="2"/>
                <a:ea typeface="宋体-方正超大字符集" pitchFamily="65" charset="-122"/>
              </a:rPr>
              <a:t>多座，盘旋于群山峻岭之中，四周风景优美如画。</a:t>
            </a:r>
            <a:endParaRPr lang="zh-CN" altLang="en-US" sz="2400" b="1" dirty="0">
              <a:latin typeface="Wingdings 2" panose="05020102010507070707" pitchFamily="18" charset="2"/>
              <a:ea typeface="宋体-方正超大字符集" pitchFamily="65" charset="-122"/>
            </a:endParaRPr>
          </a:p>
        </p:txBody>
      </p:sp>
    </p:spTree>
  </p:cSld>
  <p:clrMapOvr>
    <a:masterClrMapping/>
  </p:clrMapOvr>
  <p:transition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ctrTitle"/>
          </p:nvPr>
        </p:nvSpPr>
        <p:spPr>
          <a:xfrm>
            <a:off x="363220" y="320040"/>
            <a:ext cx="2915920" cy="1267460"/>
          </a:xfrm>
        </p:spPr>
        <p:txBody>
          <a:bodyPr/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天津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4" descr="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75660" y="128270"/>
            <a:ext cx="8373110" cy="6601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5775" y="1790700"/>
            <a:ext cx="2632710" cy="31692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000" dirty="0" smtClean="0">
                <a:ln/>
                <a:solidFill>
                  <a:schemeClr val="accent3"/>
                </a:solidFill>
                <a:effectLst/>
                <a:sym typeface="+mn-ea"/>
              </a:rPr>
              <a:t>     </a:t>
            </a:r>
            <a:r>
              <a:rPr lang="zh-CN" altLang="en-US" sz="2000" dirty="0" smtClean="0">
                <a:ln/>
                <a:solidFill>
                  <a:schemeClr val="accent3"/>
                </a:solidFill>
                <a:effectLst/>
                <a:sym typeface="+mn-ea"/>
              </a:rPr>
              <a:t>天津，简称津，中华人民共和国直辖市、国家中心城市、超大城市、环渤海地区经济中心、首批沿海开放城市，全国先进制造研发基地、北方国际航运核心区、金融创新运营示范区、改革开放先行区。</a:t>
            </a:r>
            <a:endParaRPr lang="zh-CN" altLang="en-US" sz="2000" dirty="0" smtClean="0">
              <a:ln/>
              <a:solidFill>
                <a:schemeClr val="accent3"/>
              </a:solidFill>
              <a:effectLst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zh-CN"/>
              <a:t>谢谢观赏！</a:t>
            </a:r>
            <a:endParaRPr lang="zh-CN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>
            <p:custDataLst>
              <p:tags r:id="rId2"/>
            </p:custDataLst>
          </p:nvPr>
        </p:nvSpPr>
        <p:spPr>
          <a:xfrm>
            <a:off x="837883" y="457199"/>
            <a:ext cx="10514012" cy="9821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 smtClean="0"/>
              <a:t>发展历史</a:t>
            </a:r>
            <a:endParaRPr lang="zh-CN" altLang="en-US" b="1" dirty="0" smtClean="0"/>
          </a:p>
        </p:txBody>
      </p:sp>
      <p:sp>
        <p:nvSpPr>
          <p:cNvPr id="14" name="文本占位符 11"/>
          <p:cNvSpPr txBox="1"/>
          <p:nvPr>
            <p:custDataLst>
              <p:tags r:id="rId3"/>
            </p:custDataLst>
          </p:nvPr>
        </p:nvSpPr>
        <p:spPr>
          <a:xfrm>
            <a:off x="837937" y="1558732"/>
            <a:ext cx="5148000" cy="43148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天津自古因漕运而兴起，明永乐二年十一月二十一日（1404年12月23日）正式筑城，是中国古代唯一有确切建城时间记录的城市。历经600多年，造就了天津中西合璧、古今兼容的独特城市风貌。</a:t>
            </a:r>
            <a:endParaRPr lang="zh-CN" altLang="en-US" dirty="0" smtClean="0"/>
          </a:p>
        </p:txBody>
      </p:sp>
      <p:pic>
        <p:nvPicPr>
          <p:cNvPr id="9" name="图片 8" descr="C:\Users\dell\Desktop\天津\ph6620-p00727.jpgph6620-p0072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940550" y="1558925"/>
            <a:ext cx="4801870" cy="32010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r>
              <a:rPr lang="zh-CN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其一</a:t>
            </a:r>
            <a:r>
              <a:rPr lang="en-US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</a:t>
            </a:r>
            <a:r>
              <a:rPr lang="zh-CN" altLang="zh-CN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津门小吃街</a:t>
            </a:r>
            <a:endParaRPr lang="zh-CN" altLang="zh-CN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409" name="图片 16408" descr="u=2890297285,728901206&amp;fm=0&amp;gp=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74390" y="306388"/>
            <a:ext cx="1655763" cy="163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10" name="图片 16409" descr="u=2191377323,1106381122&amp;fm=0&amp;gp=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01590" y="306388"/>
            <a:ext cx="1727200" cy="169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11" name="图片 16410" descr="u=2234361369,2188564721&amp;fm=0&amp;gp=28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866890" y="325755"/>
            <a:ext cx="1741170" cy="167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12" name="图片 16411" descr="u=727164378,1022687961&amp;fm=0&amp;gp=26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648835" y="3934460"/>
            <a:ext cx="1788160" cy="1744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13" name="图片 16412" descr="20081011160115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36360" y="3934460"/>
            <a:ext cx="1724025" cy="174498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1750" y="1450975"/>
            <a:ext cx="9799320" cy="2744470"/>
          </a:xfrm>
        </p:spPr>
        <p:txBody>
          <a:bodyPr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l"/>
            <a:r>
              <a:rPr lang="en-US" altLang="zh-CN" sz="3200">
                <a:ln/>
                <a:solidFill>
                  <a:schemeClr val="accent3"/>
                </a:solidFill>
                <a:effectLst/>
              </a:rPr>
              <a:t>      </a:t>
            </a:r>
            <a:r>
              <a:rPr lang="zh-CN" altLang="en-US" sz="3200">
                <a:ln/>
                <a:solidFill>
                  <a:schemeClr val="accent3"/>
                </a:solidFill>
                <a:effectLst/>
              </a:rPr>
              <a:t>天津风味小吃数不胜数。且不说被誉为“津门三绝”的狗不理包子、桂发祥麻花、耳朵眼炸糕，仅民间小吃就不下千余种。如蒸食类中的各种蒸饼、糕干、喇嘛糕……</a:t>
            </a:r>
            <a:endParaRPr lang="zh-CN" altLang="en-US" sz="3200">
              <a:ln/>
              <a:solidFill>
                <a:schemeClr val="accent3"/>
              </a:solidFill>
              <a:effectLst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耳朵眼炸糕</a:t>
            </a:r>
            <a:endParaRPr lang="zh-CN" altLang="en-US" sz="3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5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津门食品三绝之一。因店铺紧靠耳朵眼胡同而得名。距今已近百年。外焦里嫩、细甜爽口、香味芬芳。1989年获商业部金鼎奖。 广受全世界的赞誉。</a:t>
            </a:r>
            <a:endParaRPr lang="zh-CN" altLang="en-US" sz="25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4" descr="天津小吃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 b="28800"/>
          <a:stretch>
            <a:fillRect/>
          </a:stretch>
        </p:blipFill>
        <p:spPr>
          <a:xfrm>
            <a:off x="3717290" y="941388"/>
            <a:ext cx="47625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4" name="图片 23573" descr="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3705" y="998220"/>
            <a:ext cx="1866265" cy="2486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00110" y="998220"/>
            <a:ext cx="1866265" cy="24866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40000"/>
          </a:bodyPr>
          <a:p>
            <a:pPr algn="ctr">
              <a:buClrTx/>
              <a:buSzTx/>
              <a:buNone/>
            </a:pPr>
            <a:r>
              <a:rPr lang="zh-CN" altLang="en-US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桂发祥麻花 （十八街麻花）</a:t>
            </a:r>
            <a:endParaRPr lang="zh-CN" altLang="en-US" sz="3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>
              <a:buClrTx/>
              <a:buSzTx/>
              <a:buNone/>
            </a:pPr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由桂发祥公司原创的什锦夹馅麻花是天津著名风味小吃。金黄色像一根棍形的麻花，夹着冰糖块，上面撒着青红丝和瓜条等小料，散发着香甜的桂花味。即使放上个把月，吃时仍然酥脆可口。每逢节日买几根桂发祥麻花送给亲朋好友，成了天津人的一种习俗。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图片 5" descr="天津小吃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 t="19467" b="11200"/>
          <a:stretch>
            <a:fillRect/>
          </a:stretch>
        </p:blipFill>
        <p:spPr>
          <a:xfrm>
            <a:off x="6216650" y="952500"/>
            <a:ext cx="47625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34" name="图片 17433" descr="01300000257559122495777530608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2230" y="913765"/>
            <a:ext cx="4832350" cy="25711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80" y="3560445"/>
            <a:ext cx="9799320" cy="2279015"/>
          </a:xfrm>
        </p:spPr>
        <p:txBody>
          <a:bodyPr>
            <a:normAutofit fontScale="70000"/>
          </a:bodyPr>
          <a:p>
            <a:pPr algn="ctr">
              <a:buClrTx/>
              <a:buSzTx/>
              <a:buNone/>
            </a:pPr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狗不理包子</a:t>
            </a:r>
            <a:endParaRPr lang="zh-CN" altLang="en-US" sz="3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>
              <a:buClrTx/>
              <a:buSzTx/>
              <a:buNone/>
            </a:pPr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津门食品三绝之一。创始于清朝末年。因店主高贵友乳名狗不理而扬名。制作工艺严格，实行独特的“八步操作法”。</a:t>
            </a:r>
            <a:endParaRPr lang="zh-CN" altLang="en-US" sz="3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>
              <a:buClrTx/>
              <a:buSzTx/>
              <a:buNone/>
            </a:pPr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肉馅松散、包褶均匀、肥而不腻、清香适口。1989年获全国食品金鼎奖。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6" descr="狗不理包子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 b="27733"/>
          <a:stretch>
            <a:fillRect/>
          </a:stretch>
        </p:blipFill>
        <p:spPr>
          <a:xfrm>
            <a:off x="3714750" y="903288"/>
            <a:ext cx="4762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80" y="3560445"/>
            <a:ext cx="9799320" cy="1911350"/>
          </a:xfrm>
        </p:spPr>
        <p:txBody>
          <a:bodyPr>
            <a:normAutofit fontScale="90000" lnSpcReduction="20000"/>
          </a:bodyPr>
          <a:p>
            <a:pPr algn="ctr">
              <a:buClrTx/>
              <a:buSzTx/>
              <a:buNone/>
            </a:pPr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锅巴菜</a:t>
            </a:r>
            <a:endParaRPr lang="zh-CN" altLang="en-US" sz="3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>
              <a:buClrTx/>
              <a:buSzTx/>
              <a:buNone/>
            </a:pPr>
            <a:r>
              <a:rPr lang="zh-CN" altLang="en-US" sz="3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绿豆、小米面摊成锅巴，切为柳叶，放卤汁中煮成。配以香菜、香干、麻酱、辣油、腐乳等佐料。色泽美观，多味混合，清素爽口，香嫩有咬劲，是老天津人必备的早餐食品。</a:t>
            </a:r>
            <a:endParaRPr lang="zh-CN" altLang="en-US"/>
          </a:p>
        </p:txBody>
      </p:sp>
      <p:pic>
        <p:nvPicPr>
          <p:cNvPr id="7" name="图片 7" descr="锅巴菜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 b="22973"/>
          <a:stretch>
            <a:fillRect/>
          </a:stretch>
        </p:blipFill>
        <p:spPr>
          <a:xfrm>
            <a:off x="3652520" y="845503"/>
            <a:ext cx="50673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8.xml><?xml version="1.0" encoding="utf-8"?>
<p:tagLst xmlns:p="http://schemas.openxmlformats.org/presentationml/2006/main">
  <p:tag name="commondata" val="eyJoZGlkIjoiMTY4M2IwNGU1ODVjZDJkMWNkYTFlYmJiNmNmNWFmZmMifQ==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a"/>
  <p:tag name="KSO_WM_UNIT_INDEX" val="1"/>
  <p:tag name="KSO_WM_UNIT_ID" val="150995210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PRESET_TEXT" val="请在此处添加标题"/>
</p:tagLst>
</file>

<file path=ppt/tags/tag69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f"/>
  <p:tag name="KSO_WM_UNIT_INDEX" val="1"/>
  <p:tag name="KSO_WM_UNIT_ID" val="150995210*f*1"/>
  <p:tag name="KSO_WM_UNIT_CLEAR" val="1"/>
  <p:tag name="KSO_WM_UNIT_LAYERLEVEL" val="1"/>
  <p:tag name="KSO_WM_UNIT_VALUE" val="143"/>
  <p:tag name="KSO_WM_UNIT_HIGHLIGHT" val="0"/>
  <p:tag name="KSO_WM_UNIT_COMPATIBLE" val="0"/>
  <p:tag name="KSO_WM_BEAUTIFY_FLAG" val="#wm#"/>
  <p:tag name="KSO_WM_UNIT_PRESET_TEXT" val="请在此处添加文本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TEMPLATE_CATEGORY" val="preset"/>
  <p:tag name="KSO_WM_TEMPLATE_INDEX" val="1"/>
  <p:tag name="KSO_WM_UNIT_TYPE" val="d"/>
  <p:tag name="KSO_WM_UNIT_INDEX" val="1"/>
  <p:tag name="KSO_WM_UNIT_ID" val="150995210*d*1"/>
  <p:tag name="KSO_WM_UNIT_CLEAR" val="0"/>
  <p:tag name="KSO_WM_UNIT_LAYERLEVEL" val="1"/>
  <p:tag name="KSO_WM_UNIT_VALUE" val="579*1460"/>
  <p:tag name="KSO_WM_UNIT_HIGHLIGHT" val="0"/>
  <p:tag name="KSO_WM_UNIT_COMPATIBLE" val="0"/>
  <p:tag name="KSO_WM_BEAUTIFY_FLAG" val="#wm#"/>
</p:tagLst>
</file>

<file path=ppt/tags/tag71.xml><?xml version="1.0" encoding="utf-8"?>
<p:tagLst xmlns:p="http://schemas.openxmlformats.org/presentationml/2006/main">
  <p:tag name="KSO_WM_SLIDE_ID" val="150995210"/>
  <p:tag name="KSO_WM_SLIDE_INDEX" val="2"/>
  <p:tag name="KSO_WM_SLIDE_ITEM_CNT" val="3"/>
  <p:tag name="KSO_WM_SLIDE_LAYOUT" val="a_f_d"/>
  <p:tag name="KSO_WM_SLIDE_LAYOUT_CNT" val="1_1_2"/>
  <p:tag name="KSO_WM_SLIDE_TYPE" val="text"/>
  <p:tag name="KSO_WM_BEAUTIFY_FLAG" val="#wm#"/>
  <p:tag name="KSO_WM_SLIDE_POSITION" val="66*123"/>
  <p:tag name="KSO_WM_SLIDE_SIZE" val="828*340"/>
  <p:tag name="KSO_WM_TEMPLATE_CATEGORY" val="preset"/>
  <p:tag name="KSO_WM_TEMPLATE_INDEX" val="1"/>
  <p:tag name="KSO_WM_TAG_VERSION" val="1.0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1799</Words>
  <Application>WPS 演示</Application>
  <PresentationFormat>宽屏</PresentationFormat>
  <Paragraphs>108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汉仪超粗宋简</vt:lpstr>
      <vt:lpstr>幼圆</vt:lpstr>
      <vt:lpstr>Algerian</vt:lpstr>
      <vt:lpstr>Wingdings 2</vt:lpstr>
      <vt:lpstr>宋体-方正超大字符集</vt:lpstr>
      <vt:lpstr>楷体_GB2312</vt:lpstr>
      <vt:lpstr>新宋体</vt:lpstr>
      <vt:lpstr>WPS</vt:lpstr>
      <vt:lpstr>PowerPoint 演示文稿</vt:lpstr>
      <vt:lpstr>津沽大地之旅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民俗文化</vt:lpstr>
      <vt:lpstr>曲艺文化</vt:lpstr>
      <vt:lpstr>租界文化</vt:lpstr>
      <vt:lpstr>租界文化</vt:lpstr>
      <vt:lpstr>PowerPoint 演示文稿</vt:lpstr>
      <vt:lpstr>PowerPoint 演示文稿</vt:lpstr>
      <vt:lpstr>书画文化</vt:lpstr>
      <vt:lpstr>古城文化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weiweihuang</cp:lastModifiedBy>
  <cp:revision>157</cp:revision>
  <dcterms:created xsi:type="dcterms:W3CDTF">2019-06-19T02:08:00Z</dcterms:created>
  <dcterms:modified xsi:type="dcterms:W3CDTF">2023-10-09T14:08:08Z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04AD5DE7ADF842698314FED6F52A6FF5_11</vt:lpwstr>
  </property>
</Properties>
</file>